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6858000" cy="9144000" type="letter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99" d="100"/>
          <a:sy n="99" d="100"/>
        </p:scale>
        <p:origin x="10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E47F-7C98-416E-909D-60CD535D759F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D192-ED0B-4CB8-8F7F-88663CE8C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88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E47F-7C98-416E-909D-60CD535D759F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D192-ED0B-4CB8-8F7F-88663CE8C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6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E47F-7C98-416E-909D-60CD535D759F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D192-ED0B-4CB8-8F7F-88663CE8C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83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E47F-7C98-416E-909D-60CD535D759F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D192-ED0B-4CB8-8F7F-88663CE8C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98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E47F-7C98-416E-909D-60CD535D759F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D192-ED0B-4CB8-8F7F-88663CE8C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13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E47F-7C98-416E-909D-60CD535D759F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D192-ED0B-4CB8-8F7F-88663CE8C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32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E47F-7C98-416E-909D-60CD535D759F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D192-ED0B-4CB8-8F7F-88663CE8C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3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E47F-7C98-416E-909D-60CD535D759F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D192-ED0B-4CB8-8F7F-88663CE8C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21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E47F-7C98-416E-909D-60CD535D759F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D192-ED0B-4CB8-8F7F-88663CE8C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3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E47F-7C98-416E-909D-60CD535D759F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D192-ED0B-4CB8-8F7F-88663CE8C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98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E47F-7C98-416E-909D-60CD535D759F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D192-ED0B-4CB8-8F7F-88663CE8C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494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7E47F-7C98-416E-909D-60CD535D759F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4D192-ED0B-4CB8-8F7F-88663CE8C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50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12" Type="http://schemas.openxmlformats.org/officeDocument/2006/relationships/image" Target="../media/image20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gif"/><Relationship Id="rId9" Type="http://schemas.openxmlformats.org/officeDocument/2006/relationships/image" Target="../media/image17.png"/><Relationship Id="rId14" Type="http://schemas.openxmlformats.org/officeDocument/2006/relationships/image" Target="../media/image2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8411" y="432486"/>
            <a:ext cx="5795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KG Do You Love Me" panose="02000506000000020004" pitchFamily="2" charset="2"/>
              </a:rPr>
              <a:t>Traffic signs check off sheet</a:t>
            </a:r>
            <a:endParaRPr lang="en-US" sz="3600" dirty="0">
              <a:latin typeface="KG Do You Love Me" panose="02000506000000020004" pitchFamily="2" charset="2"/>
            </a:endParaRPr>
          </a:p>
        </p:txBody>
      </p:sp>
      <p:pic>
        <p:nvPicPr>
          <p:cNvPr id="1026" name="Picture 2" descr="Image result for traffic sign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11" y="1346886"/>
            <a:ext cx="1584754" cy="1584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raffic sign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743" y="1346886"/>
            <a:ext cx="1584754" cy="1584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traffic sign clip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1075" y="1225315"/>
            <a:ext cx="1821507" cy="1813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traffic sign yield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00" t="5349" r="10498" b="5912"/>
          <a:stretch/>
        </p:blipFill>
        <p:spPr bwMode="auto">
          <a:xfrm>
            <a:off x="371953" y="3940134"/>
            <a:ext cx="1818512" cy="1581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traffic sign no parki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580" y="3940134"/>
            <a:ext cx="1715917" cy="1715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traffic sign handicap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6" r="15635"/>
          <a:stretch/>
        </p:blipFill>
        <p:spPr bwMode="auto">
          <a:xfrm>
            <a:off x="4985649" y="3940350"/>
            <a:ext cx="1073647" cy="1581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mage result for traffic sing railroa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01" y="6498992"/>
            <a:ext cx="1605128" cy="1605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Image result for traffic light sig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833" y="6488684"/>
            <a:ext cx="1628864" cy="1625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Image result for traffic sign no u tur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1075" y="6594042"/>
            <a:ext cx="1497005" cy="1498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959193" y="3009069"/>
            <a:ext cx="803189" cy="7798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81053" y="3009777"/>
            <a:ext cx="803189" cy="7798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0233" y="3009069"/>
            <a:ext cx="803189" cy="7798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74239" y="5572658"/>
            <a:ext cx="803189" cy="7798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96099" y="5573366"/>
            <a:ext cx="803189" cy="7798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065279" y="5572658"/>
            <a:ext cx="803189" cy="7798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78874" y="8113121"/>
            <a:ext cx="803189" cy="7798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00734" y="8113829"/>
            <a:ext cx="803189" cy="7798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069914" y="8113121"/>
            <a:ext cx="803189" cy="7798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3568" y="-222422"/>
            <a:ext cx="7142206" cy="9502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966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3568" y="-222422"/>
            <a:ext cx="7142206" cy="95023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8411" y="221618"/>
            <a:ext cx="5795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KG Do You Love Me" panose="02000506000000020004" pitchFamily="2" charset="2"/>
              </a:rPr>
              <a:t>Restaurant/store check off sheet</a:t>
            </a:r>
            <a:endParaRPr lang="en-US" sz="3600" dirty="0">
              <a:latin typeface="KG Do You Love Me" panose="02000506000000020004" pitchFamily="2" charset="2"/>
            </a:endParaRPr>
          </a:p>
        </p:txBody>
      </p:sp>
      <p:pic>
        <p:nvPicPr>
          <p:cNvPr id="2050" name="Picture 2" descr="Image result for walmart log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92" t="21074" r="7012" b="46215"/>
          <a:stretch/>
        </p:blipFill>
        <p:spPr bwMode="auto">
          <a:xfrm>
            <a:off x="523543" y="1691739"/>
            <a:ext cx="2335427" cy="513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Image result for cvs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11" y="2284799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Image result for mcdonalds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131" y="1708976"/>
            <a:ext cx="1264765" cy="1236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Image result for zaxbys 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62" y="4335448"/>
            <a:ext cx="2241279" cy="1165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Image result for publix log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062" y="3366133"/>
            <a:ext cx="1617277" cy="114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0" name="Picture 32" descr="Image result for pizza hut log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539" y="1460723"/>
            <a:ext cx="1685582" cy="1685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4" name="Picture 36" descr="Image result for home depo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775" y="3366133"/>
            <a:ext cx="1335922" cy="134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8" name="Picture 40" descr="Image result for kroger logo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913" y="5288381"/>
            <a:ext cx="1673225" cy="1405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0" name="Picture 42" descr="Image result for ross logo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214" y="5711333"/>
            <a:ext cx="2068641" cy="803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4" name="Picture 46" descr="Image result for chick fil a logo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303" y="7098697"/>
            <a:ext cx="2317835" cy="1352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6" name="Picture 48" descr="Image result for waffle house 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543" y="7595235"/>
            <a:ext cx="3009815" cy="970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8" name="Picture 50" descr="Image result for get air 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74" y="5551912"/>
            <a:ext cx="1524944" cy="152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68411" y="902532"/>
            <a:ext cx="5886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Red Hands" panose="02000505000000020004" pitchFamily="2" charset="0"/>
              </a:rPr>
              <a:t>Draw an “X” on the restaurant/logo you see</a:t>
            </a:r>
            <a:endParaRPr lang="en-US" dirty="0">
              <a:latin typeface="KG Red Hands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227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595638"/>
              </p:ext>
            </p:extLst>
          </p:nvPr>
        </p:nvGraphicFramePr>
        <p:xfrm>
          <a:off x="12356" y="137459"/>
          <a:ext cx="685800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500">
                  <a:extLst>
                    <a:ext uri="{9D8B030D-6E8A-4147-A177-3AD203B41FA5}">
                      <a16:colId xmlns:a16="http://schemas.microsoft.com/office/drawing/2014/main" val="2227626967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1891854297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1644111800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3129672487"/>
                    </a:ext>
                  </a:extLst>
                </a:gridCol>
              </a:tblGrid>
              <a:tr h="191925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Have</a:t>
                      </a:r>
                      <a:r>
                        <a:rPr lang="en-US" sz="1200" baseline="0" dirty="0" smtClean="0">
                          <a:latin typeface="+mj-lt"/>
                        </a:rPr>
                        <a:t> a parent or older sibling read you a book. Draw your favorite part.</a:t>
                      </a:r>
                    </a:p>
                    <a:p>
                      <a:endParaRPr lang="en-US" sz="1200" baseline="0" dirty="0" smtClean="0">
                        <a:latin typeface="+mj-lt"/>
                      </a:endParaRPr>
                    </a:p>
                    <a:p>
                      <a:endParaRPr lang="en-US" sz="1200" baseline="0" dirty="0" smtClean="0">
                        <a:latin typeface="+mj-lt"/>
                      </a:endParaRPr>
                    </a:p>
                    <a:p>
                      <a:endParaRPr lang="en-US" sz="1200" baseline="0" dirty="0" smtClean="0">
                        <a:latin typeface="+mj-lt"/>
                      </a:endParaRPr>
                    </a:p>
                    <a:p>
                      <a:endParaRPr lang="en-US" sz="1200" baseline="0" dirty="0" smtClean="0">
                        <a:latin typeface="+mj-lt"/>
                      </a:endParaRPr>
                    </a:p>
                    <a:p>
                      <a:endParaRPr lang="en-US" sz="1200" baseline="0" dirty="0" smtClean="0">
                        <a:latin typeface="+mj-lt"/>
                      </a:endParaRPr>
                    </a:p>
                    <a:p>
                      <a:endParaRPr lang="en-US" sz="1200" baseline="0" dirty="0" smtClean="0">
                        <a:latin typeface="+mj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latin typeface="+mj-lt"/>
                        </a:rPr>
                        <a:t>Initials 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Shape Collage</a:t>
                      </a:r>
                    </a:p>
                    <a:p>
                      <a:r>
                        <a:rPr lang="en-US" sz="1200" dirty="0" smtClean="0">
                          <a:latin typeface="+mj-lt"/>
                        </a:rPr>
                        <a:t>Use an</a:t>
                      </a:r>
                      <a:r>
                        <a:rPr lang="en-US" sz="1200" baseline="0" dirty="0" smtClean="0">
                          <a:latin typeface="+mj-lt"/>
                        </a:rPr>
                        <a:t> old magazines/newspapers to cut out different shapes. Glue them on a piece of paper to make a shape collage.</a:t>
                      </a:r>
                    </a:p>
                    <a:p>
                      <a:endParaRPr lang="en-US" sz="1200" baseline="0" dirty="0" smtClean="0">
                        <a:latin typeface="+mj-lt"/>
                      </a:endParaRPr>
                    </a:p>
                    <a:p>
                      <a:endParaRPr lang="en-US" sz="1200" baseline="0" dirty="0" smtClean="0">
                        <a:latin typeface="+mj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j-lt"/>
                        </a:rPr>
                        <a:t>Initials 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We</a:t>
                      </a:r>
                      <a:r>
                        <a:rPr lang="en-US" sz="1200" baseline="0" dirty="0" smtClean="0">
                          <a:latin typeface="+mj-lt"/>
                        </a:rPr>
                        <a:t> recently learned about community helpers. Draw a picture of your favorite community helper. Ask your parent to write down why he/she is important for our community.</a:t>
                      </a:r>
                    </a:p>
                    <a:p>
                      <a:r>
                        <a:rPr lang="en-US" sz="1200" baseline="0" dirty="0" smtClean="0">
                          <a:latin typeface="+mj-lt"/>
                        </a:rPr>
                        <a:t>Initials __________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Name Practice</a:t>
                      </a:r>
                    </a:p>
                    <a:p>
                      <a:r>
                        <a:rPr lang="en-US" sz="1200" dirty="0" smtClean="0">
                          <a:latin typeface="+mj-lt"/>
                        </a:rPr>
                        <a:t>Write</a:t>
                      </a:r>
                      <a:r>
                        <a:rPr lang="en-US" sz="1200" baseline="0" dirty="0" smtClean="0">
                          <a:latin typeface="+mj-lt"/>
                        </a:rPr>
                        <a:t> your name in different colors using crayons or markers.</a:t>
                      </a:r>
                    </a:p>
                    <a:p>
                      <a:endParaRPr lang="en-US" sz="1200" baseline="0" dirty="0" smtClean="0">
                        <a:latin typeface="+mj-lt"/>
                      </a:endParaRPr>
                    </a:p>
                    <a:p>
                      <a:endParaRPr lang="en-US" sz="1200" baseline="0" dirty="0" smtClean="0">
                        <a:latin typeface="+mj-lt"/>
                      </a:endParaRPr>
                    </a:p>
                    <a:p>
                      <a:endParaRPr lang="en-US" sz="1200" baseline="0" dirty="0" smtClean="0">
                        <a:latin typeface="+mj-lt"/>
                      </a:endParaRPr>
                    </a:p>
                    <a:p>
                      <a:endParaRPr lang="en-US" sz="1200" baseline="0" dirty="0" smtClean="0">
                        <a:latin typeface="+mj-lt"/>
                      </a:endParaRPr>
                    </a:p>
                    <a:p>
                      <a:endParaRPr lang="en-US" sz="1200" baseline="0" dirty="0" smtClean="0">
                        <a:latin typeface="+mj-lt"/>
                      </a:endParaRPr>
                    </a:p>
                    <a:p>
                      <a:r>
                        <a:rPr lang="en-US" sz="1200" baseline="0" dirty="0" smtClean="0">
                          <a:latin typeface="+mj-lt"/>
                        </a:rPr>
                        <a:t>Initials __________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623656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962096"/>
              </p:ext>
            </p:extLst>
          </p:nvPr>
        </p:nvGraphicFramePr>
        <p:xfrm>
          <a:off x="12356" y="2221560"/>
          <a:ext cx="6858000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500">
                  <a:extLst>
                    <a:ext uri="{9D8B030D-6E8A-4147-A177-3AD203B41FA5}">
                      <a16:colId xmlns:a16="http://schemas.microsoft.com/office/drawing/2014/main" val="2227626967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1891854297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1644111800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3129672487"/>
                    </a:ext>
                  </a:extLst>
                </a:gridCol>
              </a:tblGrid>
              <a:tr h="141279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The</a:t>
                      </a:r>
                      <a:r>
                        <a:rPr lang="en-US" sz="1200" b="1" baseline="0" dirty="0" smtClean="0">
                          <a:latin typeface="+mj-lt"/>
                        </a:rPr>
                        <a:t> Places We Go</a:t>
                      </a:r>
                    </a:p>
                    <a:p>
                      <a:r>
                        <a:rPr lang="en-US" sz="1200" baseline="0" dirty="0" smtClean="0">
                          <a:latin typeface="+mj-lt"/>
                        </a:rPr>
                        <a:t>Think of your favorite restaurant to go eat with your family. Draw a picture of the restaurant and your favorite food.</a:t>
                      </a:r>
                    </a:p>
                    <a:p>
                      <a:r>
                        <a:rPr lang="en-US" sz="1200" baseline="0" dirty="0" smtClean="0">
                          <a:latin typeface="+mj-lt"/>
                        </a:rPr>
                        <a:t>Ex: </a:t>
                      </a:r>
                      <a:r>
                        <a:rPr lang="en-US" sz="1200" baseline="0" dirty="0" err="1" smtClean="0">
                          <a:latin typeface="+mj-lt"/>
                        </a:rPr>
                        <a:t>McDonnads</a:t>
                      </a:r>
                      <a:r>
                        <a:rPr lang="en-US" sz="1200" baseline="0" dirty="0" smtClean="0">
                          <a:latin typeface="+mj-lt"/>
                        </a:rPr>
                        <a:t>—happy meal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latin typeface="+mj-lt"/>
                        </a:rPr>
                        <a:t>Initials: 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Practice spelling</a:t>
                      </a:r>
                      <a:r>
                        <a:rPr lang="en-US" sz="1200" baseline="0" dirty="0" smtClean="0">
                          <a:latin typeface="+mj-lt"/>
                        </a:rPr>
                        <a:t> your first name and last name using the index card provided (just like we do when we go to centers).</a:t>
                      </a:r>
                    </a:p>
                    <a:p>
                      <a:endParaRPr lang="en-US" sz="1200" baseline="0" dirty="0" smtClean="0">
                        <a:latin typeface="+mj-lt"/>
                      </a:endParaRPr>
                    </a:p>
                    <a:p>
                      <a:endParaRPr lang="en-US" sz="1200" baseline="0" dirty="0" smtClean="0">
                        <a:latin typeface="+mj-lt"/>
                      </a:endParaRPr>
                    </a:p>
                    <a:p>
                      <a:endParaRPr lang="en-US" sz="1200" baseline="0" dirty="0" smtClean="0">
                        <a:latin typeface="+mj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Initials: __________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Choose a book and “read” it to a family member.</a:t>
                      </a:r>
                    </a:p>
                    <a:p>
                      <a:endParaRPr lang="en-US" sz="1200" dirty="0" smtClean="0">
                        <a:latin typeface="+mj-lt"/>
                      </a:endParaRPr>
                    </a:p>
                    <a:p>
                      <a:endParaRPr lang="en-US" sz="1200" dirty="0" smtClean="0">
                        <a:latin typeface="+mj-lt"/>
                      </a:endParaRPr>
                    </a:p>
                    <a:p>
                      <a:endParaRPr lang="en-US" sz="1200" dirty="0" smtClean="0">
                        <a:latin typeface="+mj-lt"/>
                      </a:endParaRPr>
                    </a:p>
                    <a:p>
                      <a:endParaRPr lang="en-US" sz="1200" dirty="0" smtClean="0">
                        <a:latin typeface="+mj-lt"/>
                      </a:endParaRPr>
                    </a:p>
                    <a:p>
                      <a:endParaRPr lang="en-US" sz="1200" dirty="0" smtClean="0">
                        <a:latin typeface="+mj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Initials: __________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Help</a:t>
                      </a:r>
                      <a:r>
                        <a:rPr lang="en-US" sz="1200" baseline="0" dirty="0" smtClean="0">
                          <a:latin typeface="+mj-lt"/>
                        </a:rPr>
                        <a:t> your parent cook. </a:t>
                      </a:r>
                    </a:p>
                    <a:p>
                      <a:r>
                        <a:rPr lang="en-US" sz="1200" baseline="0" dirty="0" smtClean="0">
                          <a:latin typeface="+mj-lt"/>
                        </a:rPr>
                        <a:t>Parents: ask your child to help you gather the ingredients needed for the meal. </a:t>
                      </a:r>
                    </a:p>
                    <a:p>
                      <a:r>
                        <a:rPr lang="en-US" sz="1200" baseline="0" dirty="0" smtClean="0">
                          <a:latin typeface="+mj-lt"/>
                        </a:rPr>
                        <a:t>Ex: Give me five red tomatoes.</a:t>
                      </a:r>
                    </a:p>
                    <a:p>
                      <a:endParaRPr lang="en-US" sz="1200" baseline="0" dirty="0" smtClean="0">
                        <a:latin typeface="+mj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Initials: __________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623656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177471"/>
              </p:ext>
            </p:extLst>
          </p:nvPr>
        </p:nvGraphicFramePr>
        <p:xfrm>
          <a:off x="0" y="4117615"/>
          <a:ext cx="6858000" cy="15619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500">
                  <a:extLst>
                    <a:ext uri="{9D8B030D-6E8A-4147-A177-3AD203B41FA5}">
                      <a16:colId xmlns:a16="http://schemas.microsoft.com/office/drawing/2014/main" val="2227626967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1891854297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1644111800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3129672487"/>
                    </a:ext>
                  </a:extLst>
                </a:gridCol>
              </a:tblGrid>
              <a:tr h="1561904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Number</a:t>
                      </a:r>
                      <a:r>
                        <a:rPr lang="en-US" sz="1200" b="1" baseline="0" dirty="0" smtClean="0">
                          <a:latin typeface="+mj-lt"/>
                        </a:rPr>
                        <a:t> Collage</a:t>
                      </a:r>
                    </a:p>
                    <a:p>
                      <a:r>
                        <a:rPr lang="en-US" sz="1200" baseline="0" dirty="0" smtClean="0">
                          <a:latin typeface="+mj-lt"/>
                        </a:rPr>
                        <a:t>Use an old magazine or newspaper to cut out numbers. Glue them on a piece of construction paper to make a number collage.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Initials: __________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Traffic Sign Check Off</a:t>
                      </a:r>
                    </a:p>
                    <a:p>
                      <a:r>
                        <a:rPr lang="en-US" sz="1200" dirty="0" smtClean="0">
                          <a:latin typeface="+mj-lt"/>
                        </a:rPr>
                        <a:t>If/Whe</a:t>
                      </a:r>
                      <a:r>
                        <a:rPr lang="en-US" sz="1200" baseline="0" dirty="0" smtClean="0">
                          <a:latin typeface="+mj-lt"/>
                        </a:rPr>
                        <a:t>n you leave your house, t</a:t>
                      </a:r>
                      <a:r>
                        <a:rPr lang="en-US" sz="1200" dirty="0" smtClean="0">
                          <a:latin typeface="+mj-lt"/>
                        </a:rPr>
                        <a:t>ake</a:t>
                      </a:r>
                      <a:r>
                        <a:rPr lang="en-US" sz="1200" baseline="0" dirty="0" smtClean="0">
                          <a:latin typeface="+mj-lt"/>
                        </a:rPr>
                        <a:t> your Traffic Sign Check Off Sheet and check off the signs you see while on the road.</a:t>
                      </a:r>
                    </a:p>
                    <a:p>
                      <a:endParaRPr lang="en-US" sz="1200" baseline="0" dirty="0" smtClean="0">
                        <a:latin typeface="+mj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Initials: __________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Have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a parent or older sibling read you a book. When finished, retell the story to you family member. </a:t>
                      </a:r>
                    </a:p>
                    <a:p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Initials: __________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Use different</a:t>
                      </a:r>
                      <a:r>
                        <a:rPr lang="en-US" sz="1200" baseline="0" dirty="0" smtClean="0">
                          <a:latin typeface="+mj-lt"/>
                        </a:rPr>
                        <a:t> shape cut-outs to make a map of your house. Make sure to include your room, kitchen, living room, dining room, etc.</a:t>
                      </a:r>
                    </a:p>
                    <a:p>
                      <a:endParaRPr lang="en-US" sz="1200" baseline="0" dirty="0" smtClean="0">
                        <a:latin typeface="+mj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Initials: __________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623656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176095"/>
              </p:ext>
            </p:extLst>
          </p:nvPr>
        </p:nvGraphicFramePr>
        <p:xfrm>
          <a:off x="0" y="5838214"/>
          <a:ext cx="6858000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500">
                  <a:extLst>
                    <a:ext uri="{9D8B030D-6E8A-4147-A177-3AD203B41FA5}">
                      <a16:colId xmlns:a16="http://schemas.microsoft.com/office/drawing/2014/main" val="2227626967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1891854297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1644111800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3129672487"/>
                    </a:ext>
                  </a:extLst>
                </a:gridCol>
              </a:tblGrid>
              <a:tr h="141279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Practice</a:t>
                      </a:r>
                      <a:r>
                        <a:rPr lang="en-US" sz="1200" baseline="0" dirty="0" smtClean="0">
                          <a:latin typeface="+mj-lt"/>
                        </a:rPr>
                        <a:t> reciting your address. Use the index card provided.</a:t>
                      </a:r>
                    </a:p>
                    <a:p>
                      <a:endParaRPr lang="en-US" sz="1200" baseline="0" dirty="0" smtClean="0">
                        <a:latin typeface="+mj-lt"/>
                      </a:endParaRPr>
                    </a:p>
                    <a:p>
                      <a:endParaRPr lang="en-US" sz="1200" baseline="0" dirty="0" smtClean="0">
                        <a:latin typeface="+mj-lt"/>
                      </a:endParaRPr>
                    </a:p>
                    <a:p>
                      <a:endParaRPr lang="en-US" sz="1200" baseline="0" dirty="0" smtClean="0">
                        <a:latin typeface="+mj-lt"/>
                      </a:endParaRPr>
                    </a:p>
                    <a:p>
                      <a:endParaRPr lang="en-US" sz="1200" baseline="0" dirty="0" smtClean="0">
                        <a:latin typeface="+mj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Initials: __________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Letter</a:t>
                      </a:r>
                      <a:r>
                        <a:rPr lang="en-US" sz="1200" b="1" baseline="0" dirty="0" smtClean="0">
                          <a:latin typeface="+mj-lt"/>
                        </a:rPr>
                        <a:t> Collage</a:t>
                      </a:r>
                    </a:p>
                    <a:p>
                      <a:r>
                        <a:rPr lang="en-US" sz="1200" baseline="0" dirty="0" smtClean="0">
                          <a:latin typeface="+mj-lt"/>
                        </a:rPr>
                        <a:t>Use old magazines or newspapers to cut our lower and uppercase letters. Glue them on a piece of paper to make a letter collage.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Initials: __________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latin typeface="+mj-lt"/>
                        </a:rPr>
                        <a:t>Restaurant/Store</a:t>
                      </a:r>
                      <a:r>
                        <a:rPr lang="en-US" sz="1100" b="1" baseline="0" dirty="0" smtClean="0">
                          <a:latin typeface="+mj-lt"/>
                        </a:rPr>
                        <a:t> Check Off </a:t>
                      </a:r>
                    </a:p>
                    <a:p>
                      <a:r>
                        <a:rPr lang="en-US" sz="1200" baseline="0" dirty="0" smtClean="0">
                          <a:latin typeface="+mj-lt"/>
                        </a:rPr>
                        <a:t>Check off the restaurants or/and stores you see while on the road.</a:t>
                      </a:r>
                    </a:p>
                    <a:p>
                      <a:endParaRPr lang="en-US" sz="1200" baseline="0" dirty="0" smtClean="0">
                        <a:latin typeface="+mj-lt"/>
                      </a:endParaRPr>
                    </a:p>
                    <a:p>
                      <a:endParaRPr lang="en-US" sz="1200" baseline="0" dirty="0" smtClean="0">
                        <a:latin typeface="+mj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Initials: __________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Have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a parent or older sibling read you a book. Draw your favorite part.</a:t>
                      </a:r>
                    </a:p>
                    <a:p>
                      <a:endParaRPr lang="en-US" sz="1200" dirty="0" smtClean="0">
                        <a:latin typeface="+mj-lt"/>
                      </a:endParaRPr>
                    </a:p>
                    <a:p>
                      <a:endParaRPr lang="en-US" sz="1200" dirty="0" smtClean="0">
                        <a:latin typeface="+mj-lt"/>
                      </a:endParaRPr>
                    </a:p>
                    <a:p>
                      <a:endParaRPr lang="en-US" sz="1200" dirty="0" smtClean="0">
                        <a:latin typeface="+mj-lt"/>
                      </a:endParaRPr>
                    </a:p>
                    <a:p>
                      <a:endParaRPr lang="en-US" sz="1200" dirty="0" smtClean="0">
                        <a:latin typeface="+mj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Initials: __________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623656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241785"/>
              </p:ext>
            </p:extLst>
          </p:nvPr>
        </p:nvGraphicFramePr>
        <p:xfrm>
          <a:off x="12356" y="7568132"/>
          <a:ext cx="6858000" cy="15583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500">
                  <a:extLst>
                    <a:ext uri="{9D8B030D-6E8A-4147-A177-3AD203B41FA5}">
                      <a16:colId xmlns:a16="http://schemas.microsoft.com/office/drawing/2014/main" val="2227626967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1891854297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1644111800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3129672487"/>
                    </a:ext>
                  </a:extLst>
                </a:gridCol>
              </a:tblGrid>
              <a:tr h="1558346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Logo</a:t>
                      </a:r>
                      <a:r>
                        <a:rPr lang="en-US" sz="1200" b="1" baseline="0" dirty="0" smtClean="0">
                          <a:latin typeface="+mj-lt"/>
                        </a:rPr>
                        <a:t> Collage</a:t>
                      </a:r>
                    </a:p>
                    <a:p>
                      <a:r>
                        <a:rPr lang="en-US" sz="1200" baseline="0" dirty="0" smtClean="0">
                          <a:latin typeface="+mj-lt"/>
                        </a:rPr>
                        <a:t>Using old magazines or newspapers, cut out restaurant, stores, or brand logos to make a logo collage. Glue them on a piece of paper.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Initials: __________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Choose a book and “read” it to a family member.</a:t>
                      </a:r>
                    </a:p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Initials: __________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Practice your</a:t>
                      </a:r>
                      <a:r>
                        <a:rPr lang="en-US" sz="1200" baseline="0" dirty="0" smtClean="0">
                          <a:latin typeface="+mj-lt"/>
                        </a:rPr>
                        <a:t> phone number with the index card provided.</a:t>
                      </a:r>
                    </a:p>
                    <a:p>
                      <a:endParaRPr lang="en-US" sz="1200" baseline="0" dirty="0" smtClean="0">
                        <a:latin typeface="+mj-lt"/>
                      </a:endParaRPr>
                    </a:p>
                    <a:p>
                      <a:endParaRPr lang="en-US" sz="1200" baseline="0" dirty="0" smtClean="0">
                        <a:latin typeface="+mj-lt"/>
                      </a:endParaRPr>
                    </a:p>
                    <a:p>
                      <a:endParaRPr lang="en-US" sz="1200" baseline="0" dirty="0" smtClean="0">
                        <a:latin typeface="+mj-lt"/>
                      </a:endParaRPr>
                    </a:p>
                    <a:p>
                      <a:endParaRPr lang="en-US" sz="1200" baseline="0" dirty="0" smtClean="0">
                        <a:latin typeface="+mj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Initials: __________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 smtClean="0">
                          <a:latin typeface="+mj-lt"/>
                        </a:rPr>
                        <a:t>Count your shoes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latin typeface="+mj-lt"/>
                        </a:rPr>
                        <a:t>Count</a:t>
                      </a:r>
                      <a:r>
                        <a:rPr lang="en-US" sz="1200" baseline="0" dirty="0" smtClean="0">
                          <a:latin typeface="+mj-lt"/>
                        </a:rPr>
                        <a:t> your stuffed animals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>
                          <a:latin typeface="+mj-lt"/>
                        </a:rPr>
                        <a:t>Count the windows in your house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>
                          <a:latin typeface="+mj-lt"/>
                        </a:rPr>
                        <a:t>Count the doors in your house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Initials: __________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62365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966073" y="-86320"/>
            <a:ext cx="11158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MONDAY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2966073" y="1989094"/>
            <a:ext cx="11158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TUESDAY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2966073" y="3879152"/>
            <a:ext cx="11158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WEDNESDAY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2906662" y="5596607"/>
            <a:ext cx="11158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THURSDAY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3082309" y="7320115"/>
            <a:ext cx="11158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FRIDAY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52853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516684"/>
              </p:ext>
            </p:extLst>
          </p:nvPr>
        </p:nvGraphicFramePr>
        <p:xfrm>
          <a:off x="12356" y="419714"/>
          <a:ext cx="6858000" cy="16158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500">
                  <a:extLst>
                    <a:ext uri="{9D8B030D-6E8A-4147-A177-3AD203B41FA5}">
                      <a16:colId xmlns:a16="http://schemas.microsoft.com/office/drawing/2014/main" val="2227626967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1891854297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1644111800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3129672487"/>
                    </a:ext>
                  </a:extLst>
                </a:gridCol>
              </a:tblGrid>
              <a:tr h="1615872">
                <a:tc>
                  <a:txBody>
                    <a:bodyPr/>
                    <a:lstStyle/>
                    <a:p>
                      <a:r>
                        <a:rPr lang="en-US" sz="1000" b="0" baseline="0" dirty="0" err="1" smtClean="0">
                          <a:latin typeface="+mj-lt"/>
                        </a:rPr>
                        <a:t>Pidele</a:t>
                      </a:r>
                      <a:r>
                        <a:rPr lang="en-US" sz="1000" b="0" baseline="0" dirty="0" smtClean="0">
                          <a:latin typeface="+mj-lt"/>
                        </a:rPr>
                        <a:t> un padre o un </a:t>
                      </a:r>
                      <a:r>
                        <a:rPr lang="en-US" sz="1000" b="0" baseline="0" dirty="0" err="1" smtClean="0">
                          <a:latin typeface="+mj-lt"/>
                        </a:rPr>
                        <a:t>hermano</a:t>
                      </a:r>
                      <a:r>
                        <a:rPr lang="en-US" sz="1000" b="0" baseline="0" dirty="0" smtClean="0">
                          <a:latin typeface="+mj-lt"/>
                        </a:rPr>
                        <a:t> mayor </a:t>
                      </a:r>
                      <a:r>
                        <a:rPr lang="en-US" sz="1000" b="0" baseline="0" dirty="0" err="1" smtClean="0">
                          <a:latin typeface="+mj-lt"/>
                        </a:rPr>
                        <a:t>te</a:t>
                      </a:r>
                      <a:r>
                        <a:rPr lang="en-US" sz="1000" b="0" baseline="0" dirty="0" smtClean="0">
                          <a:latin typeface="+mj-lt"/>
                        </a:rPr>
                        <a:t> lea un </a:t>
                      </a:r>
                      <a:r>
                        <a:rPr lang="en-US" sz="1000" b="0" baseline="0" dirty="0" err="1" smtClean="0">
                          <a:latin typeface="+mj-lt"/>
                        </a:rPr>
                        <a:t>libro</a:t>
                      </a:r>
                      <a:r>
                        <a:rPr lang="en-US" sz="1000" b="0" baseline="0" dirty="0" smtClean="0">
                          <a:latin typeface="+mj-lt"/>
                        </a:rPr>
                        <a:t>. </a:t>
                      </a:r>
                      <a:r>
                        <a:rPr lang="en-US" sz="1000" b="0" baseline="0" dirty="0" err="1" smtClean="0">
                          <a:latin typeface="+mj-lt"/>
                        </a:rPr>
                        <a:t>Dibuja</a:t>
                      </a:r>
                      <a:r>
                        <a:rPr lang="en-US" sz="1000" b="0" baseline="0" dirty="0" smtClean="0">
                          <a:latin typeface="+mj-lt"/>
                        </a:rPr>
                        <a:t> </a:t>
                      </a:r>
                      <a:r>
                        <a:rPr lang="en-US" sz="1000" b="0" baseline="0" dirty="0" err="1" smtClean="0">
                          <a:latin typeface="+mj-lt"/>
                        </a:rPr>
                        <a:t>tu</a:t>
                      </a:r>
                      <a:r>
                        <a:rPr lang="en-US" sz="1000" b="0" baseline="0" dirty="0" smtClean="0">
                          <a:latin typeface="+mj-lt"/>
                        </a:rPr>
                        <a:t> parte </a:t>
                      </a:r>
                      <a:r>
                        <a:rPr lang="en-US" sz="1000" b="0" baseline="0" dirty="0" err="1" smtClean="0">
                          <a:latin typeface="+mj-lt"/>
                        </a:rPr>
                        <a:t>favorita</a:t>
                      </a:r>
                      <a:r>
                        <a:rPr lang="en-US" sz="1000" b="0" baseline="0" dirty="0" smtClean="0">
                          <a:latin typeface="+mj-lt"/>
                        </a:rPr>
                        <a:t>.</a:t>
                      </a:r>
                    </a:p>
                    <a:p>
                      <a:endParaRPr lang="en-US" sz="1000" b="0" baseline="0" dirty="0" smtClean="0">
                        <a:latin typeface="+mj-lt"/>
                      </a:endParaRPr>
                    </a:p>
                    <a:p>
                      <a:endParaRPr lang="en-US" sz="1000" b="0" baseline="0" dirty="0" smtClean="0">
                        <a:latin typeface="+mj-lt"/>
                      </a:endParaRPr>
                    </a:p>
                    <a:p>
                      <a:endParaRPr lang="en-US" sz="1000" b="0" baseline="0" dirty="0" smtClean="0">
                        <a:latin typeface="+mj-lt"/>
                      </a:endParaRPr>
                    </a:p>
                    <a:p>
                      <a:endParaRPr lang="en-US" sz="1000" b="0" baseline="0" dirty="0" smtClean="0">
                        <a:latin typeface="+mj-lt"/>
                      </a:endParaRPr>
                    </a:p>
                    <a:p>
                      <a:endParaRPr lang="en-US" sz="1000" b="0" baseline="0" dirty="0" smtClean="0">
                        <a:latin typeface="+mj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smtClean="0">
                          <a:latin typeface="+mj-lt"/>
                        </a:rPr>
                        <a:t>Initials </a:t>
                      </a:r>
                      <a:r>
                        <a:rPr lang="en-US" sz="10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__________</a:t>
                      </a:r>
                      <a:endParaRPr lang="en-US" sz="10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b="0" dirty="0" smtClean="0">
                          <a:latin typeface="+mj-lt"/>
                        </a:rPr>
                        <a:t>Collage de Figuras</a:t>
                      </a:r>
                    </a:p>
                    <a:p>
                      <a:r>
                        <a:rPr lang="es-ES" sz="1000" b="0" dirty="0" smtClean="0">
                          <a:latin typeface="+mj-lt"/>
                        </a:rPr>
                        <a:t>Use revistas / periódicos viejos para cortar diferentes figuras. Pégalos en un trozo de papel para hacer un collage de figuras.</a:t>
                      </a:r>
                      <a:endParaRPr lang="en-US" sz="1000" b="0" baseline="0" dirty="0" smtClean="0">
                        <a:latin typeface="+mj-lt"/>
                      </a:endParaRPr>
                    </a:p>
                    <a:p>
                      <a:endParaRPr lang="en-US" sz="1000" b="0" baseline="0" dirty="0" smtClean="0">
                        <a:latin typeface="+mj-lt"/>
                      </a:endParaRPr>
                    </a:p>
                    <a:p>
                      <a:endParaRPr lang="en-US" sz="1000" b="0" baseline="0" dirty="0" smtClean="0">
                        <a:latin typeface="+mj-lt"/>
                      </a:endParaRPr>
                    </a:p>
                    <a:p>
                      <a:endParaRPr lang="en-US" sz="1000" b="0" baseline="0" dirty="0" smtClean="0">
                        <a:latin typeface="+mj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latin typeface="+mj-lt"/>
                        </a:rPr>
                        <a:t>Initials </a:t>
                      </a:r>
                      <a:r>
                        <a:rPr lang="en-US" sz="10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__________</a:t>
                      </a:r>
                      <a:endParaRPr lang="en-US" sz="10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b="0" dirty="0" smtClean="0">
                          <a:latin typeface="+mj-lt"/>
                        </a:rPr>
                        <a:t>Recientemente aprendimos</a:t>
                      </a:r>
                      <a:r>
                        <a:rPr lang="es-ES" sz="1000" b="0" baseline="0" dirty="0" smtClean="0">
                          <a:latin typeface="+mj-lt"/>
                        </a:rPr>
                        <a:t> sobre</a:t>
                      </a:r>
                      <a:r>
                        <a:rPr lang="es-ES" sz="1000" b="0" dirty="0" smtClean="0">
                          <a:latin typeface="+mj-lt"/>
                        </a:rPr>
                        <a:t> los ayudantes de la comunidad. Haz un dibujo de tu ayudante comunitario favorito. Pídale a sus padres que escriban por qué él / ella es importante para nuestra comunidad</a:t>
                      </a:r>
                    </a:p>
                    <a:p>
                      <a:endParaRPr lang="es-ES" sz="1000" b="0" baseline="0" dirty="0" smtClean="0">
                        <a:latin typeface="+mj-lt"/>
                      </a:endParaRPr>
                    </a:p>
                    <a:p>
                      <a:r>
                        <a:rPr lang="en-US" sz="1000" b="0" baseline="0" dirty="0" smtClean="0">
                          <a:latin typeface="+mj-lt"/>
                        </a:rPr>
                        <a:t>Initials __________</a:t>
                      </a:r>
                      <a:endParaRPr lang="en-US" sz="10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err="1" smtClean="0">
                          <a:latin typeface="+mj-lt"/>
                        </a:rPr>
                        <a:t>Practica</a:t>
                      </a:r>
                      <a:r>
                        <a:rPr lang="en-US" sz="1000" b="0" dirty="0" smtClean="0">
                          <a:latin typeface="+mj-lt"/>
                        </a:rPr>
                        <a:t> </a:t>
                      </a:r>
                      <a:r>
                        <a:rPr lang="en-US" sz="1000" b="0" dirty="0" err="1" smtClean="0">
                          <a:latin typeface="+mj-lt"/>
                        </a:rPr>
                        <a:t>tu</a:t>
                      </a:r>
                      <a:r>
                        <a:rPr lang="en-US" sz="1000" b="0" baseline="0" dirty="0" smtClean="0">
                          <a:latin typeface="+mj-lt"/>
                        </a:rPr>
                        <a:t> </a:t>
                      </a:r>
                      <a:r>
                        <a:rPr lang="en-US" sz="1000" b="0" baseline="0" dirty="0" err="1" smtClean="0">
                          <a:latin typeface="+mj-lt"/>
                        </a:rPr>
                        <a:t>Nombre</a:t>
                      </a:r>
                      <a:endParaRPr lang="en-US" sz="1000" b="0" dirty="0" smtClean="0">
                        <a:latin typeface="+mj-lt"/>
                      </a:endParaRPr>
                    </a:p>
                    <a:p>
                      <a:r>
                        <a:rPr lang="en-US" sz="1000" b="0" dirty="0" smtClean="0">
                          <a:latin typeface="+mj-lt"/>
                        </a:rPr>
                        <a:t>Escribe </a:t>
                      </a:r>
                      <a:r>
                        <a:rPr lang="en-US" sz="1000" b="0" dirty="0" err="1" smtClean="0">
                          <a:latin typeface="+mj-lt"/>
                        </a:rPr>
                        <a:t>tu</a:t>
                      </a:r>
                      <a:r>
                        <a:rPr lang="en-US" sz="1000" b="0" dirty="0" smtClean="0">
                          <a:latin typeface="+mj-lt"/>
                        </a:rPr>
                        <a:t> </a:t>
                      </a:r>
                      <a:r>
                        <a:rPr lang="en-US" sz="1000" b="0" dirty="0" err="1" smtClean="0">
                          <a:latin typeface="+mj-lt"/>
                        </a:rPr>
                        <a:t>nombre</a:t>
                      </a:r>
                      <a:r>
                        <a:rPr lang="en-US" sz="1000" b="0" dirty="0" smtClean="0">
                          <a:latin typeface="+mj-lt"/>
                        </a:rPr>
                        <a:t> </a:t>
                      </a:r>
                      <a:r>
                        <a:rPr lang="en-US" sz="1000" b="0" dirty="0" err="1" smtClean="0">
                          <a:latin typeface="+mj-lt"/>
                        </a:rPr>
                        <a:t>en</a:t>
                      </a:r>
                      <a:r>
                        <a:rPr lang="en-US" sz="1000" b="0" dirty="0" smtClean="0">
                          <a:latin typeface="+mj-lt"/>
                        </a:rPr>
                        <a:t> </a:t>
                      </a:r>
                      <a:r>
                        <a:rPr lang="en-US" sz="1000" b="0" dirty="0" err="1" smtClean="0">
                          <a:latin typeface="+mj-lt"/>
                        </a:rPr>
                        <a:t>diferentes</a:t>
                      </a:r>
                      <a:r>
                        <a:rPr lang="en-US" sz="1000" b="0" dirty="0" smtClean="0">
                          <a:latin typeface="+mj-lt"/>
                        </a:rPr>
                        <a:t> </a:t>
                      </a:r>
                      <a:r>
                        <a:rPr lang="en-US" sz="1000" b="0" dirty="0" err="1" smtClean="0">
                          <a:latin typeface="+mj-lt"/>
                        </a:rPr>
                        <a:t>colores</a:t>
                      </a:r>
                      <a:r>
                        <a:rPr lang="en-US" sz="1000" b="0" dirty="0" smtClean="0">
                          <a:latin typeface="+mj-lt"/>
                        </a:rPr>
                        <a:t> </a:t>
                      </a:r>
                      <a:r>
                        <a:rPr lang="en-US" sz="1000" b="0" dirty="0" err="1" smtClean="0">
                          <a:latin typeface="+mj-lt"/>
                        </a:rPr>
                        <a:t>usando</a:t>
                      </a:r>
                      <a:r>
                        <a:rPr lang="en-US" sz="1000" b="0" dirty="0" smtClean="0">
                          <a:latin typeface="+mj-lt"/>
                        </a:rPr>
                        <a:t> </a:t>
                      </a:r>
                      <a:r>
                        <a:rPr lang="en-US" sz="1000" b="0" dirty="0" err="1" smtClean="0">
                          <a:latin typeface="+mj-lt"/>
                        </a:rPr>
                        <a:t>crayones</a:t>
                      </a:r>
                      <a:r>
                        <a:rPr lang="en-US" sz="1000" b="0" dirty="0" smtClean="0">
                          <a:latin typeface="+mj-lt"/>
                        </a:rPr>
                        <a:t> o </a:t>
                      </a:r>
                      <a:r>
                        <a:rPr lang="en-US" sz="1000" b="0" dirty="0" err="1" smtClean="0">
                          <a:latin typeface="+mj-lt"/>
                        </a:rPr>
                        <a:t>marcadores</a:t>
                      </a:r>
                      <a:r>
                        <a:rPr lang="en-US" sz="1000" b="0" dirty="0" smtClean="0">
                          <a:latin typeface="+mj-lt"/>
                        </a:rPr>
                        <a:t>.</a:t>
                      </a:r>
                      <a:endParaRPr lang="en-US" sz="1000" b="0" baseline="0" dirty="0" smtClean="0">
                        <a:latin typeface="+mj-lt"/>
                      </a:endParaRPr>
                    </a:p>
                    <a:p>
                      <a:endParaRPr lang="en-US" sz="1000" b="0" baseline="0" dirty="0" smtClean="0">
                        <a:latin typeface="+mj-lt"/>
                      </a:endParaRPr>
                    </a:p>
                    <a:p>
                      <a:endParaRPr lang="en-US" sz="1000" b="0" baseline="0" dirty="0" smtClean="0">
                        <a:latin typeface="+mj-lt"/>
                      </a:endParaRPr>
                    </a:p>
                    <a:p>
                      <a:endParaRPr lang="en-US" sz="1000" b="0" baseline="0" dirty="0" smtClean="0">
                        <a:latin typeface="+mj-lt"/>
                      </a:endParaRPr>
                    </a:p>
                    <a:p>
                      <a:endParaRPr lang="en-US" sz="1000" b="0" baseline="0" dirty="0" smtClean="0">
                        <a:latin typeface="+mj-lt"/>
                      </a:endParaRPr>
                    </a:p>
                    <a:p>
                      <a:r>
                        <a:rPr lang="en-US" sz="1000" b="0" baseline="0" dirty="0" smtClean="0">
                          <a:latin typeface="+mj-lt"/>
                        </a:rPr>
                        <a:t>Initials __________</a:t>
                      </a:r>
                      <a:endParaRPr lang="en-US" sz="10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623656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014459"/>
              </p:ext>
            </p:extLst>
          </p:nvPr>
        </p:nvGraphicFramePr>
        <p:xfrm>
          <a:off x="12356" y="2365771"/>
          <a:ext cx="6858000" cy="14828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500">
                  <a:extLst>
                    <a:ext uri="{9D8B030D-6E8A-4147-A177-3AD203B41FA5}">
                      <a16:colId xmlns:a16="http://schemas.microsoft.com/office/drawing/2014/main" val="2227626967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1891854297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1644111800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3129672487"/>
                    </a:ext>
                  </a:extLst>
                </a:gridCol>
              </a:tblGrid>
              <a:tr h="1482856">
                <a:tc>
                  <a:txBody>
                    <a:bodyPr/>
                    <a:lstStyle/>
                    <a:p>
                      <a:r>
                        <a:rPr lang="es-ES" sz="1000" b="0" dirty="0" smtClean="0">
                          <a:latin typeface="+mj-lt"/>
                        </a:rPr>
                        <a:t>Los lugares a los que vamos</a:t>
                      </a:r>
                    </a:p>
                    <a:p>
                      <a:r>
                        <a:rPr lang="es-ES" sz="1000" b="0" dirty="0" smtClean="0">
                          <a:latin typeface="+mj-lt"/>
                        </a:rPr>
                        <a:t>Piensa en tu restaurante favorito para ir a comer con tu familia. Haz un dibujo del restaurante y tu comida favorita.</a:t>
                      </a:r>
                    </a:p>
                    <a:p>
                      <a:r>
                        <a:rPr lang="es-ES" sz="1000" b="0" dirty="0" err="1" smtClean="0">
                          <a:latin typeface="+mj-lt"/>
                        </a:rPr>
                        <a:t>Ej</a:t>
                      </a:r>
                      <a:r>
                        <a:rPr lang="es-ES" sz="1000" b="0" dirty="0" smtClean="0">
                          <a:latin typeface="+mj-lt"/>
                        </a:rPr>
                        <a:t>: </a:t>
                      </a:r>
                      <a:r>
                        <a:rPr lang="es-ES" sz="1000" b="0" dirty="0" err="1" smtClean="0">
                          <a:latin typeface="+mj-lt"/>
                        </a:rPr>
                        <a:t>McDonnads</a:t>
                      </a:r>
                      <a:r>
                        <a:rPr lang="es-ES" sz="1000" b="0" dirty="0" smtClean="0">
                          <a:latin typeface="+mj-lt"/>
                        </a:rPr>
                        <a:t>: </a:t>
                      </a:r>
                      <a:r>
                        <a:rPr lang="en-US" sz="1000" b="0" dirty="0" smtClean="0">
                          <a:latin typeface="+mj-lt"/>
                        </a:rPr>
                        <a:t>happy</a:t>
                      </a:r>
                      <a:r>
                        <a:rPr lang="en-US" sz="1000" b="0" baseline="0" dirty="0" smtClean="0">
                          <a:latin typeface="+mj-lt"/>
                        </a:rPr>
                        <a:t> meal</a:t>
                      </a:r>
                    </a:p>
                    <a:p>
                      <a:endParaRPr lang="en-US" sz="1000" b="0" baseline="0" dirty="0" smtClean="0">
                        <a:latin typeface="+mj-lt"/>
                      </a:endParaRPr>
                    </a:p>
                    <a:p>
                      <a:r>
                        <a:rPr lang="en-US" sz="1000" b="0" baseline="0" dirty="0" smtClean="0">
                          <a:latin typeface="+mj-lt"/>
                        </a:rPr>
                        <a:t>Initials: </a:t>
                      </a:r>
                      <a:r>
                        <a:rPr lang="en-US" sz="10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__________</a:t>
                      </a:r>
                      <a:endParaRPr lang="en-US" sz="10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b="0" dirty="0" smtClean="0">
                          <a:latin typeface="+mj-lt"/>
                        </a:rPr>
                        <a:t>Practica deletrear tu nombre y apellido usando la tarjeta de provista (tal como lo hacemos cuando vamos a los centros).</a:t>
                      </a:r>
                      <a:endParaRPr lang="en-US" sz="1000" b="0" baseline="0" dirty="0" smtClean="0">
                        <a:latin typeface="+mj-lt"/>
                      </a:endParaRPr>
                    </a:p>
                    <a:p>
                      <a:endParaRPr lang="en-US" sz="1000" b="0" baseline="0" dirty="0" smtClean="0">
                        <a:latin typeface="+mj-lt"/>
                      </a:endParaRPr>
                    </a:p>
                    <a:p>
                      <a:endParaRPr lang="en-US" sz="1000" b="0" baseline="0" dirty="0" smtClean="0">
                        <a:latin typeface="+mj-lt"/>
                      </a:endParaRPr>
                    </a:p>
                    <a:p>
                      <a:endParaRPr lang="en-US" sz="1000" b="0" baseline="0" dirty="0" smtClean="0">
                        <a:latin typeface="+mj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Initials: __________</a:t>
                      </a:r>
                      <a:endParaRPr lang="en-US" sz="10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b="0" dirty="0" smtClean="0">
                          <a:latin typeface="+mj-lt"/>
                        </a:rPr>
                        <a:t>Elije un libro y "</a:t>
                      </a:r>
                      <a:r>
                        <a:rPr lang="es-ES" sz="1000" b="0" dirty="0" err="1" smtClean="0">
                          <a:latin typeface="+mj-lt"/>
                        </a:rPr>
                        <a:t>leelo</a:t>
                      </a:r>
                      <a:r>
                        <a:rPr lang="es-ES" sz="1000" b="0" dirty="0" smtClean="0">
                          <a:latin typeface="+mj-lt"/>
                        </a:rPr>
                        <a:t>" a un miembro de la familia.</a:t>
                      </a:r>
                      <a:endParaRPr lang="en-US" sz="1000" b="0" dirty="0" smtClean="0">
                        <a:latin typeface="+mj-lt"/>
                      </a:endParaRPr>
                    </a:p>
                    <a:p>
                      <a:endParaRPr lang="en-US" sz="1000" b="0" dirty="0" smtClean="0">
                        <a:latin typeface="+mj-lt"/>
                      </a:endParaRPr>
                    </a:p>
                    <a:p>
                      <a:endParaRPr lang="en-US" sz="1000" b="0" dirty="0" smtClean="0">
                        <a:latin typeface="+mj-lt"/>
                      </a:endParaRPr>
                    </a:p>
                    <a:p>
                      <a:endParaRPr lang="en-US" sz="1000" b="0" dirty="0" smtClean="0">
                        <a:latin typeface="+mj-lt"/>
                      </a:endParaRPr>
                    </a:p>
                    <a:p>
                      <a:endParaRPr lang="en-US" sz="1000" b="0" dirty="0" smtClean="0">
                        <a:latin typeface="+mj-lt"/>
                      </a:endParaRPr>
                    </a:p>
                    <a:p>
                      <a:endParaRPr lang="en-US" sz="1000" b="0" dirty="0" smtClean="0">
                        <a:latin typeface="+mj-lt"/>
                      </a:endParaRPr>
                    </a:p>
                    <a:p>
                      <a:endParaRPr lang="en-US" sz="1000" b="0" dirty="0" smtClean="0">
                        <a:latin typeface="+mj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Initials: __________</a:t>
                      </a:r>
                      <a:endParaRPr lang="en-US" sz="10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b="0" dirty="0" smtClean="0">
                          <a:latin typeface="+mj-lt"/>
                        </a:rPr>
                        <a:t>Ayuda a tus padres a cocinar.</a:t>
                      </a:r>
                    </a:p>
                    <a:p>
                      <a:r>
                        <a:rPr lang="es-ES" sz="1000" b="0" dirty="0" smtClean="0">
                          <a:latin typeface="+mj-lt"/>
                        </a:rPr>
                        <a:t>Padres: pídale a su hijo que lo ayude a reunir los ingredientes necesarios para la comida.</a:t>
                      </a:r>
                    </a:p>
                    <a:p>
                      <a:r>
                        <a:rPr lang="es-ES" sz="1000" b="0" dirty="0" err="1" smtClean="0">
                          <a:latin typeface="+mj-lt"/>
                        </a:rPr>
                        <a:t>Ej</a:t>
                      </a:r>
                      <a:r>
                        <a:rPr lang="es-ES" sz="1000" b="0" dirty="0" smtClean="0">
                          <a:latin typeface="+mj-lt"/>
                        </a:rPr>
                        <a:t>: dame cinco tomates rojos</a:t>
                      </a:r>
                    </a:p>
                    <a:p>
                      <a:r>
                        <a:rPr lang="es-ES" sz="1000" b="0" dirty="0" smtClean="0">
                          <a:latin typeface="+mj-lt"/>
                        </a:rPr>
                        <a:t>.</a:t>
                      </a:r>
                      <a:endParaRPr lang="en-US" sz="1000" b="0" baseline="0" dirty="0" smtClean="0">
                        <a:latin typeface="+mj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Initials: __________</a:t>
                      </a:r>
                      <a:endParaRPr lang="en-US" sz="10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623656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479562"/>
              </p:ext>
            </p:extLst>
          </p:nvPr>
        </p:nvGraphicFramePr>
        <p:xfrm>
          <a:off x="12356" y="4178412"/>
          <a:ext cx="6858000" cy="13231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500">
                  <a:extLst>
                    <a:ext uri="{9D8B030D-6E8A-4147-A177-3AD203B41FA5}">
                      <a16:colId xmlns:a16="http://schemas.microsoft.com/office/drawing/2014/main" val="2227626967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1891854297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1644111800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3129672487"/>
                    </a:ext>
                  </a:extLst>
                </a:gridCol>
              </a:tblGrid>
              <a:tr h="1323148">
                <a:tc>
                  <a:txBody>
                    <a:bodyPr/>
                    <a:lstStyle/>
                    <a:p>
                      <a:r>
                        <a:rPr lang="es-ES" sz="1000" b="0" dirty="0" smtClean="0">
                          <a:latin typeface="+mj-lt"/>
                        </a:rPr>
                        <a:t>Collage de Números</a:t>
                      </a:r>
                    </a:p>
                    <a:p>
                      <a:r>
                        <a:rPr lang="es-ES" sz="1000" b="0" dirty="0" smtClean="0">
                          <a:latin typeface="+mj-lt"/>
                        </a:rPr>
                        <a:t>Use una revista o periódico viejo para recortar números. Pégalos en un pedazo de papel de construcción para hacer un collage de números.</a:t>
                      </a:r>
                    </a:p>
                    <a:p>
                      <a:endParaRPr lang="es-ES" sz="1000" b="0" dirty="0" smtClean="0">
                        <a:latin typeface="+mj-lt"/>
                      </a:endParaRPr>
                    </a:p>
                    <a:p>
                      <a:r>
                        <a:rPr lang="en-US" sz="10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Initials: __________</a:t>
                      </a:r>
                      <a:endParaRPr lang="en-US" sz="10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b="0" dirty="0" smtClean="0">
                          <a:latin typeface="+mj-lt"/>
                        </a:rPr>
                        <a:t>Señal de Tráfico</a:t>
                      </a:r>
                    </a:p>
                    <a:p>
                      <a:r>
                        <a:rPr lang="es-ES" sz="1000" b="0" dirty="0" smtClean="0">
                          <a:latin typeface="+mj-lt"/>
                        </a:rPr>
                        <a:t>Si / Cuando salgas de tu casa, </a:t>
                      </a:r>
                      <a:r>
                        <a:rPr lang="es-ES" sz="1000" b="0" dirty="0" err="1" smtClean="0">
                          <a:latin typeface="+mj-lt"/>
                        </a:rPr>
                        <a:t>tolleva</a:t>
                      </a:r>
                      <a:r>
                        <a:rPr lang="es-ES" sz="1000" b="0" dirty="0" smtClean="0">
                          <a:latin typeface="+mj-lt"/>
                        </a:rPr>
                        <a:t> tu Hoja de señales de tráfico y marca las señales que veas mientras está en la carretera.</a:t>
                      </a:r>
                    </a:p>
                    <a:p>
                      <a:endParaRPr lang="en-US" sz="1000" b="0" baseline="0" dirty="0" smtClean="0">
                        <a:latin typeface="+mj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Initials: __________</a:t>
                      </a:r>
                      <a:endParaRPr lang="en-US" sz="10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b="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Pidele</a:t>
                      </a:r>
                      <a:r>
                        <a:rPr lang="es-ES" sz="10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a un padre o un hermano mayor te lea un libro. Cuando termine, vuelva a contarle la historia a tu familiar.</a:t>
                      </a:r>
                    </a:p>
                    <a:p>
                      <a:endParaRPr lang="en-US" sz="1000" b="0" kern="1200" baseline="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en-US" sz="1000" b="0" kern="1200" baseline="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Initials: __________</a:t>
                      </a:r>
                      <a:endParaRPr lang="en-US" sz="10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b="0" dirty="0" smtClean="0">
                          <a:latin typeface="+mj-lt"/>
                        </a:rPr>
                        <a:t>Usa diferentes recortes de formas para hacer un mapa de tu casa. Asegúrate de incluir tu habitación, cocina, sala, comedor, etc.</a:t>
                      </a:r>
                    </a:p>
                    <a:p>
                      <a:endParaRPr lang="en-US" sz="1000" b="0" baseline="0" dirty="0" smtClean="0">
                        <a:latin typeface="+mj-lt"/>
                      </a:endParaRPr>
                    </a:p>
                    <a:p>
                      <a:endParaRPr lang="en-US" sz="1000" b="0" baseline="0" dirty="0" smtClean="0">
                        <a:latin typeface="+mj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Initials: __________</a:t>
                      </a:r>
                      <a:endParaRPr lang="en-US" sz="10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623656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006605"/>
              </p:ext>
            </p:extLst>
          </p:nvPr>
        </p:nvGraphicFramePr>
        <p:xfrm>
          <a:off x="12356" y="5819964"/>
          <a:ext cx="6858000" cy="14127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500">
                  <a:extLst>
                    <a:ext uri="{9D8B030D-6E8A-4147-A177-3AD203B41FA5}">
                      <a16:colId xmlns:a16="http://schemas.microsoft.com/office/drawing/2014/main" val="2227626967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1891854297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1644111800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3129672487"/>
                    </a:ext>
                  </a:extLst>
                </a:gridCol>
              </a:tblGrid>
              <a:tr h="1412790">
                <a:tc>
                  <a:txBody>
                    <a:bodyPr/>
                    <a:lstStyle/>
                    <a:p>
                      <a:r>
                        <a:rPr lang="es-ES" sz="1000" b="0" dirty="0" smtClean="0">
                          <a:latin typeface="+mj-lt"/>
                        </a:rPr>
                        <a:t>Practica recitar tu dirección. Use la tarjeta</a:t>
                      </a:r>
                      <a:r>
                        <a:rPr lang="es-ES" sz="1000" b="0" baseline="0" dirty="0" smtClean="0">
                          <a:latin typeface="+mj-lt"/>
                        </a:rPr>
                        <a:t> </a:t>
                      </a:r>
                      <a:r>
                        <a:rPr lang="es-ES" sz="1000" b="0" dirty="0" smtClean="0">
                          <a:latin typeface="+mj-lt"/>
                        </a:rPr>
                        <a:t>provista.</a:t>
                      </a:r>
                      <a:endParaRPr lang="en-US" sz="1000" b="0" baseline="0" dirty="0" smtClean="0">
                        <a:latin typeface="+mj-lt"/>
                      </a:endParaRPr>
                    </a:p>
                    <a:p>
                      <a:endParaRPr lang="en-US" sz="1000" b="0" baseline="0" dirty="0" smtClean="0">
                        <a:latin typeface="+mj-lt"/>
                      </a:endParaRPr>
                    </a:p>
                    <a:p>
                      <a:endParaRPr lang="en-US" sz="1000" b="0" baseline="0" dirty="0" smtClean="0">
                        <a:latin typeface="+mj-lt"/>
                      </a:endParaRPr>
                    </a:p>
                    <a:p>
                      <a:endParaRPr lang="en-US" sz="1000" b="0" baseline="0" dirty="0" smtClean="0">
                        <a:latin typeface="+mj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Initials: __________</a:t>
                      </a:r>
                      <a:endParaRPr lang="en-US" sz="10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b="0" dirty="0" smtClean="0">
                          <a:latin typeface="+mj-lt"/>
                        </a:rPr>
                        <a:t>Collage de letras</a:t>
                      </a:r>
                    </a:p>
                    <a:p>
                      <a:r>
                        <a:rPr lang="es-ES" sz="1000" b="0" dirty="0" smtClean="0">
                          <a:latin typeface="+mj-lt"/>
                        </a:rPr>
                        <a:t>Usa revistas o periódicos viejos para cortar letras mayúsculas y minúsculas. Pégalos en un pedazo de papel para hacer un collage de letras.</a:t>
                      </a:r>
                    </a:p>
                    <a:p>
                      <a:r>
                        <a:rPr lang="en-US" sz="10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Initials: __________</a:t>
                      </a:r>
                      <a:endParaRPr lang="en-US" sz="10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000" b="0" dirty="0" smtClean="0">
                          <a:latin typeface="+mj-lt"/>
                        </a:rPr>
                        <a:t>Restaurante / Tienda </a:t>
                      </a:r>
                      <a:r>
                        <a:rPr lang="es-ES" sz="1000" b="0" dirty="0" err="1" smtClean="0">
                          <a:latin typeface="+mj-lt"/>
                        </a:rPr>
                        <a:t>Check</a:t>
                      </a:r>
                      <a:r>
                        <a:rPr lang="es-ES" sz="1000" b="0" dirty="0" smtClean="0">
                          <a:latin typeface="+mj-lt"/>
                        </a:rPr>
                        <a:t> Off</a:t>
                      </a:r>
                    </a:p>
                    <a:p>
                      <a:pPr algn="l"/>
                      <a:r>
                        <a:rPr lang="es-ES" sz="1000" b="0" dirty="0" smtClean="0">
                          <a:latin typeface="+mj-lt"/>
                        </a:rPr>
                        <a:t>Marque los restaurantes y / o tiendas que veas mientras vas</a:t>
                      </a:r>
                      <a:r>
                        <a:rPr lang="es-ES" sz="1000" b="0" baseline="0" dirty="0" smtClean="0">
                          <a:latin typeface="+mj-lt"/>
                        </a:rPr>
                        <a:t> en el carro.</a:t>
                      </a:r>
                      <a:endParaRPr lang="en-US" sz="1000" b="0" baseline="0" dirty="0" smtClean="0">
                        <a:latin typeface="+mj-lt"/>
                      </a:endParaRPr>
                    </a:p>
                    <a:p>
                      <a:endParaRPr lang="en-US" sz="1000" b="0" baseline="0" dirty="0" smtClean="0">
                        <a:latin typeface="+mj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Initials: __________</a:t>
                      </a:r>
                      <a:endParaRPr lang="en-US" sz="10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Pidele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a un padre o un </a:t>
                      </a:r>
                      <a:r>
                        <a:rPr lang="en-US" sz="1000" b="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hermano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mayor que </a:t>
                      </a:r>
                      <a:r>
                        <a:rPr lang="en-US" sz="1000" b="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te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lea un </a:t>
                      </a:r>
                      <a:r>
                        <a:rPr lang="en-US" sz="1000" b="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libro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000" b="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Dibuja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tu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parte </a:t>
                      </a:r>
                      <a:r>
                        <a:rPr lang="en-US" sz="1000" b="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favorita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  <a:endParaRPr lang="en-US" sz="1000" b="0" dirty="0" smtClean="0">
                        <a:latin typeface="+mj-lt"/>
                      </a:endParaRPr>
                    </a:p>
                    <a:p>
                      <a:endParaRPr lang="en-US" sz="1000" b="0" dirty="0" smtClean="0">
                        <a:latin typeface="+mj-lt"/>
                      </a:endParaRPr>
                    </a:p>
                    <a:p>
                      <a:endParaRPr lang="en-US" sz="1000" b="0" dirty="0" smtClean="0">
                        <a:latin typeface="+mj-lt"/>
                      </a:endParaRPr>
                    </a:p>
                    <a:p>
                      <a:endParaRPr lang="en-US" sz="1000" b="0" dirty="0" smtClean="0">
                        <a:latin typeface="+mj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Initials: __________</a:t>
                      </a:r>
                      <a:endParaRPr lang="en-US" sz="10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623656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524084"/>
              </p:ext>
            </p:extLst>
          </p:nvPr>
        </p:nvGraphicFramePr>
        <p:xfrm>
          <a:off x="12356" y="7506576"/>
          <a:ext cx="6858000" cy="1573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500">
                  <a:extLst>
                    <a:ext uri="{9D8B030D-6E8A-4147-A177-3AD203B41FA5}">
                      <a16:colId xmlns:a16="http://schemas.microsoft.com/office/drawing/2014/main" val="2227626967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1891854297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1644111800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3129672487"/>
                    </a:ext>
                  </a:extLst>
                </a:gridCol>
              </a:tblGrid>
              <a:tr h="1573019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latin typeface="+mj-lt"/>
                        </a:rPr>
                        <a:t>Logo Collage</a:t>
                      </a:r>
                    </a:p>
                    <a:p>
                      <a:r>
                        <a:rPr lang="en-US" sz="1000" b="0" dirty="0" err="1" smtClean="0">
                          <a:latin typeface="+mj-lt"/>
                        </a:rPr>
                        <a:t>Usando</a:t>
                      </a:r>
                      <a:r>
                        <a:rPr lang="en-US" sz="1000" b="0" dirty="0" smtClean="0">
                          <a:latin typeface="+mj-lt"/>
                        </a:rPr>
                        <a:t> </a:t>
                      </a:r>
                      <a:r>
                        <a:rPr lang="en-US" sz="1000" b="0" dirty="0" err="1" smtClean="0">
                          <a:latin typeface="+mj-lt"/>
                        </a:rPr>
                        <a:t>revistas</a:t>
                      </a:r>
                      <a:r>
                        <a:rPr lang="en-US" sz="1000" b="0" dirty="0" smtClean="0">
                          <a:latin typeface="+mj-lt"/>
                        </a:rPr>
                        <a:t> o </a:t>
                      </a:r>
                      <a:r>
                        <a:rPr lang="en-US" sz="1000" b="0" dirty="0" err="1" smtClean="0">
                          <a:latin typeface="+mj-lt"/>
                        </a:rPr>
                        <a:t>periódicos</a:t>
                      </a:r>
                      <a:r>
                        <a:rPr lang="en-US" sz="1000" b="0" dirty="0" smtClean="0">
                          <a:latin typeface="+mj-lt"/>
                        </a:rPr>
                        <a:t> </a:t>
                      </a:r>
                      <a:r>
                        <a:rPr lang="en-US" sz="1000" b="0" dirty="0" err="1" smtClean="0">
                          <a:latin typeface="+mj-lt"/>
                        </a:rPr>
                        <a:t>viejos</a:t>
                      </a:r>
                      <a:r>
                        <a:rPr lang="en-US" sz="1000" b="0" dirty="0" smtClean="0">
                          <a:latin typeface="+mj-lt"/>
                        </a:rPr>
                        <a:t>, </a:t>
                      </a:r>
                      <a:r>
                        <a:rPr lang="en-US" sz="1000" b="0" dirty="0" err="1" smtClean="0">
                          <a:latin typeface="+mj-lt"/>
                        </a:rPr>
                        <a:t>recorte</a:t>
                      </a:r>
                      <a:r>
                        <a:rPr lang="en-US" sz="1000" b="0" dirty="0" smtClean="0">
                          <a:latin typeface="+mj-lt"/>
                        </a:rPr>
                        <a:t> </a:t>
                      </a:r>
                      <a:r>
                        <a:rPr lang="en-US" sz="1000" b="0" dirty="0" err="1" smtClean="0">
                          <a:latin typeface="+mj-lt"/>
                        </a:rPr>
                        <a:t>logotipos</a:t>
                      </a:r>
                      <a:r>
                        <a:rPr lang="en-US" sz="1000" b="0" dirty="0" smtClean="0">
                          <a:latin typeface="+mj-lt"/>
                        </a:rPr>
                        <a:t> de </a:t>
                      </a:r>
                      <a:r>
                        <a:rPr lang="en-US" sz="1000" b="0" dirty="0" err="1" smtClean="0">
                          <a:latin typeface="+mj-lt"/>
                        </a:rPr>
                        <a:t>restaurantes</a:t>
                      </a:r>
                      <a:r>
                        <a:rPr lang="en-US" sz="1000" b="0" dirty="0" smtClean="0">
                          <a:latin typeface="+mj-lt"/>
                        </a:rPr>
                        <a:t>, </a:t>
                      </a:r>
                      <a:r>
                        <a:rPr lang="en-US" sz="1000" b="0" dirty="0" err="1" smtClean="0">
                          <a:latin typeface="+mj-lt"/>
                        </a:rPr>
                        <a:t>tiendas</a:t>
                      </a:r>
                      <a:r>
                        <a:rPr lang="en-US" sz="1000" b="0" dirty="0" smtClean="0">
                          <a:latin typeface="+mj-lt"/>
                        </a:rPr>
                        <a:t> o </a:t>
                      </a:r>
                      <a:r>
                        <a:rPr lang="en-US" sz="1000" b="0" dirty="0" err="1" smtClean="0">
                          <a:latin typeface="+mj-lt"/>
                        </a:rPr>
                        <a:t>marcas</a:t>
                      </a:r>
                      <a:r>
                        <a:rPr lang="en-US" sz="1000" b="0" dirty="0" smtClean="0">
                          <a:latin typeface="+mj-lt"/>
                        </a:rPr>
                        <a:t> para </a:t>
                      </a:r>
                      <a:r>
                        <a:rPr lang="en-US" sz="1000" b="0" dirty="0" err="1" smtClean="0">
                          <a:latin typeface="+mj-lt"/>
                        </a:rPr>
                        <a:t>hacer</a:t>
                      </a:r>
                      <a:r>
                        <a:rPr lang="en-US" sz="1000" b="0" dirty="0" smtClean="0">
                          <a:latin typeface="+mj-lt"/>
                        </a:rPr>
                        <a:t> un collage de </a:t>
                      </a:r>
                      <a:r>
                        <a:rPr lang="en-US" sz="1000" b="0" dirty="0" err="1" smtClean="0">
                          <a:latin typeface="+mj-lt"/>
                        </a:rPr>
                        <a:t>logotipos</a:t>
                      </a:r>
                      <a:r>
                        <a:rPr lang="en-US" sz="1000" b="0" dirty="0" smtClean="0">
                          <a:latin typeface="+mj-lt"/>
                        </a:rPr>
                        <a:t>. </a:t>
                      </a:r>
                      <a:r>
                        <a:rPr lang="en-US" sz="1000" b="0" dirty="0" err="1" smtClean="0">
                          <a:latin typeface="+mj-lt"/>
                        </a:rPr>
                        <a:t>Pégalos</a:t>
                      </a:r>
                      <a:r>
                        <a:rPr lang="en-US" sz="1000" b="0" dirty="0" smtClean="0">
                          <a:latin typeface="+mj-lt"/>
                        </a:rPr>
                        <a:t> </a:t>
                      </a:r>
                      <a:r>
                        <a:rPr lang="en-US" sz="1000" b="0" dirty="0" err="1" smtClean="0">
                          <a:latin typeface="+mj-lt"/>
                        </a:rPr>
                        <a:t>en</a:t>
                      </a:r>
                      <a:r>
                        <a:rPr lang="en-US" sz="1000" b="0" dirty="0" smtClean="0">
                          <a:latin typeface="+mj-lt"/>
                        </a:rPr>
                        <a:t> </a:t>
                      </a:r>
                      <a:r>
                        <a:rPr lang="en-US" sz="1000" b="0" dirty="0" err="1" smtClean="0">
                          <a:latin typeface="+mj-lt"/>
                        </a:rPr>
                        <a:t>una</a:t>
                      </a:r>
                      <a:r>
                        <a:rPr lang="en-US" sz="1000" b="0" dirty="0" smtClean="0">
                          <a:latin typeface="+mj-lt"/>
                        </a:rPr>
                        <a:t> </a:t>
                      </a:r>
                      <a:r>
                        <a:rPr lang="en-US" sz="1000" b="0" dirty="0" err="1" smtClean="0">
                          <a:latin typeface="+mj-lt"/>
                        </a:rPr>
                        <a:t>hoja</a:t>
                      </a:r>
                      <a:r>
                        <a:rPr lang="en-US" sz="1000" b="0" dirty="0" smtClean="0">
                          <a:latin typeface="+mj-lt"/>
                        </a:rPr>
                        <a:t> de </a:t>
                      </a:r>
                      <a:r>
                        <a:rPr lang="en-US" sz="1000" b="0" dirty="0" err="1" smtClean="0">
                          <a:latin typeface="+mj-lt"/>
                        </a:rPr>
                        <a:t>papel</a:t>
                      </a:r>
                      <a:r>
                        <a:rPr lang="en-US" sz="1000" b="0" dirty="0" smtClean="0">
                          <a:latin typeface="+mj-lt"/>
                        </a:rPr>
                        <a:t>.</a:t>
                      </a:r>
                    </a:p>
                    <a:p>
                      <a:endParaRPr lang="en-US" sz="1000" b="0" dirty="0" smtClean="0">
                        <a:latin typeface="+mj-lt"/>
                      </a:endParaRPr>
                    </a:p>
                    <a:p>
                      <a:r>
                        <a:rPr lang="en-US" sz="10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Initials: __________</a:t>
                      </a:r>
                      <a:endParaRPr lang="en-US" sz="10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Elije un libro y "</a:t>
                      </a:r>
                      <a:r>
                        <a:rPr lang="es-ES" sz="1000" b="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leelo</a:t>
                      </a:r>
                      <a:r>
                        <a:rPr lang="es-ES" sz="10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" a un miembro de</a:t>
                      </a:r>
                      <a:r>
                        <a:rPr lang="es-ES" sz="10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tu </a:t>
                      </a:r>
                      <a:r>
                        <a:rPr lang="es-ES" sz="10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familia.</a:t>
                      </a:r>
                      <a:endParaRPr lang="en-US" sz="10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en-US" sz="10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en-US" sz="10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en-US" sz="10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en-US" sz="10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en-US" sz="10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en-US" sz="10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Initials: __________</a:t>
                      </a:r>
                      <a:endParaRPr lang="en-US" sz="10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b="0" dirty="0" smtClean="0">
                          <a:latin typeface="+mj-lt"/>
                        </a:rPr>
                        <a:t>Practique su número de teléfono con la tarjeta provista.</a:t>
                      </a:r>
                      <a:endParaRPr lang="en-US" sz="1000" b="0" baseline="0" dirty="0" smtClean="0">
                        <a:latin typeface="+mj-lt"/>
                      </a:endParaRPr>
                    </a:p>
                    <a:p>
                      <a:endParaRPr lang="en-US" sz="1000" b="0" baseline="0" dirty="0" smtClean="0">
                        <a:latin typeface="+mj-lt"/>
                      </a:endParaRPr>
                    </a:p>
                    <a:p>
                      <a:endParaRPr lang="en-US" sz="1000" b="0" baseline="0" dirty="0" smtClean="0">
                        <a:latin typeface="+mj-lt"/>
                      </a:endParaRPr>
                    </a:p>
                    <a:p>
                      <a:endParaRPr lang="en-US" sz="1000" b="0" baseline="0" dirty="0" smtClean="0">
                        <a:latin typeface="+mj-lt"/>
                      </a:endParaRPr>
                    </a:p>
                    <a:p>
                      <a:endParaRPr lang="en-US" sz="1000" b="0" baseline="0" dirty="0" smtClean="0">
                        <a:latin typeface="+mj-lt"/>
                      </a:endParaRPr>
                    </a:p>
                    <a:p>
                      <a:endParaRPr lang="en-US" sz="1000" b="0" baseline="0" dirty="0" smtClean="0">
                        <a:latin typeface="+mj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Initials: __________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000" b="0" baseline="0" dirty="0" smtClean="0">
                          <a:latin typeface="+mj-lt"/>
                        </a:rPr>
                        <a:t>Cuenta tus zapatos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000" b="0" baseline="0" dirty="0" smtClean="0">
                          <a:latin typeface="+mj-lt"/>
                        </a:rPr>
                        <a:t>Cuenta tus peluches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000" b="0" baseline="0" dirty="0" smtClean="0">
                          <a:latin typeface="+mj-lt"/>
                        </a:rPr>
                        <a:t>Cuenta las ventanas de tu casa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000" b="0" baseline="0" dirty="0" smtClean="0">
                          <a:latin typeface="+mj-lt"/>
                        </a:rPr>
                        <a:t>Cuenta las puertas de tu casa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s-ES" sz="1000" b="0" baseline="0" dirty="0" smtClean="0">
                        <a:latin typeface="+mj-lt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s-ES" sz="1000" b="0" baseline="0" dirty="0" smtClean="0">
                        <a:latin typeface="+mj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Initials: __________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62365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94862" y="98137"/>
            <a:ext cx="1115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j-lt"/>
              </a:rPr>
              <a:t>LUNES</a:t>
            </a:r>
            <a:endParaRPr lang="en-US" sz="1000" b="1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66073" y="2050501"/>
            <a:ext cx="1115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MARTES</a:t>
            </a:r>
            <a:endParaRPr lang="en-US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42420" y="3869957"/>
            <a:ext cx="1432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MIERCOLES</a:t>
            </a:r>
            <a:endParaRPr lang="en-US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66073" y="5528367"/>
            <a:ext cx="1115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latin typeface="+mj-lt"/>
              </a:rPr>
              <a:t>JUEVES</a:t>
            </a:r>
            <a:endParaRPr lang="en-US" b="1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83417" y="7206466"/>
            <a:ext cx="1115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j-lt"/>
              </a:rPr>
              <a:t>VIERNES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09734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646</TotalTime>
  <Words>1026</Words>
  <Application>Microsoft Office PowerPoint</Application>
  <PresentationFormat>Letter Paper (8.5x11 in)</PresentationFormat>
  <Paragraphs>216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KG Do You Love Me</vt:lpstr>
      <vt:lpstr>KG Red Hands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Espinoza, Maria</dc:creator>
  <cp:lastModifiedBy>Espinoza, Maria</cp:lastModifiedBy>
  <cp:revision>12</cp:revision>
  <cp:lastPrinted>2020-03-13T13:21:42Z</cp:lastPrinted>
  <dcterms:created xsi:type="dcterms:W3CDTF">2020-03-13T02:46:19Z</dcterms:created>
  <dcterms:modified xsi:type="dcterms:W3CDTF">2020-03-13T13:33:09Z</dcterms:modified>
</cp:coreProperties>
</file>